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1"/>
  </p:notesMasterIdLst>
  <p:sldIdLst>
    <p:sldId id="256" r:id="rId4"/>
    <p:sldId id="257" r:id="rId5"/>
    <p:sldId id="258" r:id="rId6"/>
    <p:sldId id="261" r:id="rId7"/>
    <p:sldId id="5792" r:id="rId8"/>
    <p:sldId id="5794" r:id="rId9"/>
    <p:sldId id="5793" r:id="rId10"/>
    <p:sldId id="5795" r:id="rId11"/>
    <p:sldId id="5875" r:id="rId12"/>
    <p:sldId id="405" r:id="rId13"/>
    <p:sldId id="409" r:id="rId14"/>
    <p:sldId id="411" r:id="rId15"/>
    <p:sldId id="404" r:id="rId16"/>
    <p:sldId id="408" r:id="rId17"/>
    <p:sldId id="410" r:id="rId18"/>
    <p:sldId id="5877" r:id="rId19"/>
    <p:sldId id="5876" r:id="rId20"/>
  </p:sldIdLst>
  <p:sldSz cx="9144000" cy="5143500" type="screen16x9"/>
  <p:notesSz cx="6858000" cy="9144000"/>
  <p:embeddedFontLst>
    <p:embeddedFont>
      <p:font typeface="FreightSansLFPro" panose="02000506030000020004" pitchFamily="2" charset="77"/>
      <p:regular r:id="rId22"/>
      <p:bold r:id="rId23"/>
      <p:italic r:id="rId24"/>
      <p:boldItalic r:id="rId25"/>
    </p:embeddedFont>
    <p:embeddedFont>
      <p:font typeface="Helvetica Neue" panose="02000503000000020004" pitchFamily="2" charset="0"/>
      <p:regular r:id="rId26"/>
      <p:bold r:id="rId27"/>
      <p:italic r:id="rId28"/>
      <p:boldItalic r:id="rId29"/>
    </p:embeddedFont>
    <p:embeddedFont>
      <p:font typeface="Merriweather Sans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8"/>
    <p:restoredTop sz="94558"/>
  </p:normalViewPr>
  <p:slideViewPr>
    <p:cSldViewPr snapToGrid="0">
      <p:cViewPr varScale="1">
        <p:scale>
          <a:sx n="147" d="100"/>
          <a:sy n="147" d="100"/>
        </p:scale>
        <p:origin x="192" y="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ug28\Downloads\motivation_pl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ug28\Downloads\motivation_plo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ug28\Downloads\motivation_plo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Total!$AA$6:$AA$12</c:f>
              <c:strCache>
                <c:ptCount val="7"/>
                <c:pt idx="0">
                  <c:v>Amazon (2021)</c:v>
                </c:pt>
                <c:pt idx="1">
                  <c:v>Google </c:v>
                </c:pt>
                <c:pt idx="2">
                  <c:v>Microsoft</c:v>
                </c:pt>
                <c:pt idx="3">
                  <c:v>Meta</c:v>
                </c:pt>
                <c:pt idx="4">
                  <c:v>Digital Realty</c:v>
                </c:pt>
                <c:pt idx="5">
                  <c:v>Equinox</c:v>
                </c:pt>
                <c:pt idx="6">
                  <c:v>NYC</c:v>
                </c:pt>
              </c:strCache>
            </c:strRef>
          </c:cat>
          <c:val>
            <c:numRef>
              <c:f>Total!$AB$6:$AB$12</c:f>
              <c:numCache>
                <c:formatCode>General</c:formatCode>
                <c:ptCount val="7"/>
                <c:pt idx="0">
                  <c:v>30.88</c:v>
                </c:pt>
                <c:pt idx="1">
                  <c:v>22.3</c:v>
                </c:pt>
                <c:pt idx="2">
                  <c:v>18.149999999999999</c:v>
                </c:pt>
                <c:pt idx="3">
                  <c:v>11.5</c:v>
                </c:pt>
                <c:pt idx="4">
                  <c:v>10</c:v>
                </c:pt>
                <c:pt idx="5">
                  <c:v>8.1999999999999993</c:v>
                </c:pt>
                <c:pt idx="6">
                  <c:v>48.8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1-C141-930A-9F52E109E2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5998048"/>
        <c:axId val="1866002528"/>
      </c:barChart>
      <c:catAx>
        <c:axId val="186599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002528"/>
        <c:crosses val="autoZero"/>
        <c:auto val="1"/>
        <c:lblAlgn val="ctr"/>
        <c:lblOffset val="100"/>
        <c:noMultiLvlLbl val="0"/>
      </c:catAx>
      <c:valAx>
        <c:axId val="186600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99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Total!$AA$6:$AA$12</c:f>
              <c:strCache>
                <c:ptCount val="7"/>
                <c:pt idx="0">
                  <c:v>Amazon (2021)</c:v>
                </c:pt>
                <c:pt idx="1">
                  <c:v>Google </c:v>
                </c:pt>
                <c:pt idx="2">
                  <c:v>Microsoft</c:v>
                </c:pt>
                <c:pt idx="3">
                  <c:v>Meta</c:v>
                </c:pt>
                <c:pt idx="4">
                  <c:v>Digital Realty</c:v>
                </c:pt>
                <c:pt idx="5">
                  <c:v>Equinox</c:v>
                </c:pt>
                <c:pt idx="6">
                  <c:v>NYC</c:v>
                </c:pt>
              </c:strCache>
            </c:strRef>
          </c:cat>
          <c:val>
            <c:numRef>
              <c:f>Total!$AB$6:$AB$12</c:f>
              <c:numCache>
                <c:formatCode>General</c:formatCode>
                <c:ptCount val="7"/>
                <c:pt idx="0">
                  <c:v>30.88</c:v>
                </c:pt>
                <c:pt idx="1">
                  <c:v>22.3</c:v>
                </c:pt>
                <c:pt idx="2">
                  <c:v>18.149999999999999</c:v>
                </c:pt>
                <c:pt idx="3">
                  <c:v>11.5</c:v>
                </c:pt>
                <c:pt idx="4">
                  <c:v>10</c:v>
                </c:pt>
                <c:pt idx="5">
                  <c:v>8.1999999999999993</c:v>
                </c:pt>
                <c:pt idx="6">
                  <c:v>48.8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1-C141-930A-9F52E109E2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5998048"/>
        <c:axId val="1866002528"/>
      </c:barChart>
      <c:catAx>
        <c:axId val="186599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002528"/>
        <c:crosses val="autoZero"/>
        <c:auto val="1"/>
        <c:lblAlgn val="ctr"/>
        <c:lblOffset val="100"/>
        <c:noMultiLvlLbl val="0"/>
      </c:catAx>
      <c:valAx>
        <c:axId val="186600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99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Total!$AA$6:$AA$12</c:f>
              <c:strCache>
                <c:ptCount val="7"/>
                <c:pt idx="0">
                  <c:v>Amazon (2021)</c:v>
                </c:pt>
                <c:pt idx="1">
                  <c:v>Google </c:v>
                </c:pt>
                <c:pt idx="2">
                  <c:v>Microsoft</c:v>
                </c:pt>
                <c:pt idx="3">
                  <c:v>Meta</c:v>
                </c:pt>
                <c:pt idx="4">
                  <c:v>Digital Realty</c:v>
                </c:pt>
                <c:pt idx="5">
                  <c:v>Equinox</c:v>
                </c:pt>
                <c:pt idx="6">
                  <c:v>NYC</c:v>
                </c:pt>
              </c:strCache>
            </c:strRef>
          </c:cat>
          <c:val>
            <c:numRef>
              <c:f>Total!$AB$6:$AB$12</c:f>
              <c:numCache>
                <c:formatCode>General</c:formatCode>
                <c:ptCount val="7"/>
                <c:pt idx="0">
                  <c:v>30.88</c:v>
                </c:pt>
                <c:pt idx="1">
                  <c:v>22.3</c:v>
                </c:pt>
                <c:pt idx="2">
                  <c:v>18.149999999999999</c:v>
                </c:pt>
                <c:pt idx="3">
                  <c:v>11.5</c:v>
                </c:pt>
                <c:pt idx="4">
                  <c:v>10</c:v>
                </c:pt>
                <c:pt idx="5">
                  <c:v>8.1999999999999993</c:v>
                </c:pt>
                <c:pt idx="6">
                  <c:v>48.8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1-C141-930A-9F52E109E2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5998048"/>
        <c:axId val="1866002528"/>
      </c:barChart>
      <c:catAx>
        <c:axId val="186599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002528"/>
        <c:crosses val="autoZero"/>
        <c:auto val="1"/>
        <c:lblAlgn val="ctr"/>
        <c:lblOffset val="100"/>
        <c:noMultiLvlLbl val="0"/>
      </c:catAx>
      <c:valAx>
        <c:axId val="186600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99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e39a8589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2e39a8589_7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we ask the question, where does computing’s carbon footprint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journey to answer this question what we found was quite surprising to some of our collaborators that have spent a lot of time thinking about hardware performance and energy efficiency optimizations.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2e39a8589_7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827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e39a8589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2e39a8589_7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we ask the question, where does computing’s carbon footprint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journey to answer this question what we found was quite surprising to some of our collaborators that have spent a lot of time thinking about hardware performance and energy efficiency optimizations.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2e39a8589_7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140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83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D3E7D91C-174F-E644-E641-D40C84A40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>
            <a:extLst>
              <a:ext uri="{FF2B5EF4-FFF2-40B4-BE49-F238E27FC236}">
                <a16:creationId xmlns:a16="http://schemas.microsoft.com/office/drawing/2014/main" id="{ED4D0153-CFE7-3861-ECE0-15A57CE25C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>
            <a:extLst>
              <a:ext uri="{FF2B5EF4-FFF2-40B4-BE49-F238E27FC236}">
                <a16:creationId xmlns:a16="http://schemas.microsoft.com/office/drawing/2014/main" id="{766AA9AD-5D2B-3DA0-16B7-652D499CE4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>
            <a:extLst>
              <a:ext uri="{FF2B5EF4-FFF2-40B4-BE49-F238E27FC236}">
                <a16:creationId xmlns:a16="http://schemas.microsoft.com/office/drawing/2014/main" id="{B95D37F2-0488-FDAC-C21E-3FD7295A81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1068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DDEC3ED2-D52A-2D9F-B063-0DFDA48A5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>
            <a:extLst>
              <a:ext uri="{FF2B5EF4-FFF2-40B4-BE49-F238E27FC236}">
                <a16:creationId xmlns:a16="http://schemas.microsoft.com/office/drawing/2014/main" id="{60B63CEB-266D-99DC-BDB8-DF33272F9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>
            <a:extLst>
              <a:ext uri="{FF2B5EF4-FFF2-40B4-BE49-F238E27FC236}">
                <a16:creationId xmlns:a16="http://schemas.microsoft.com/office/drawing/2014/main" id="{5E4AF247-8C81-1833-5E45-D724D9BC65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>
            <a:extLst>
              <a:ext uri="{FF2B5EF4-FFF2-40B4-BE49-F238E27FC236}">
                <a16:creationId xmlns:a16="http://schemas.microsoft.com/office/drawing/2014/main" id="{DF1B978C-7DCB-8608-C7EB-E1025757EE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84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30ea6de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30ea6de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30ea6de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30ea6de1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2e39a8589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152e39a8589_2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When we aggregate computing environmental impact across mobile, communication, and data centers, studies show that computing accounts for 900 million metric tons of CO2.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That’s on par with the aviation industry’s footprint and around 2-4% of worldwide emissions.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erriweather Sans"/>
              <a:buNone/>
            </a:pPr>
            <a:endParaRPr sz="3200" b="0" i="0" u="none" strike="noStrike" cap="none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Not only is this a huge amount already but we find that ICT emissions are expected to double over the next decade given the growing demand for computing.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And so it’s crucial that we as a community start think about what it means for computing itself to be sustainable.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C43BBBFA-5956-7431-CD9C-277DC88D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2e39a8589_2_27:notes">
            <a:extLst>
              <a:ext uri="{FF2B5EF4-FFF2-40B4-BE49-F238E27FC236}">
                <a16:creationId xmlns:a16="http://schemas.microsoft.com/office/drawing/2014/main" id="{66B21BD2-E9A6-B649-8571-BCBE67B572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152e39a8589_2_27:notes">
            <a:extLst>
              <a:ext uri="{FF2B5EF4-FFF2-40B4-BE49-F238E27FC236}">
                <a16:creationId xmlns:a16="http://schemas.microsoft.com/office/drawing/2014/main" id="{52218077-FA2A-9275-633C-D2F3CC9E0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Hyperscalers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→ Ireland (28% of grid datacenters usage in 2031), Northern VA (50% in 2038)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37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C43BBBFA-5956-7431-CD9C-277DC88D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2e39a8589_2_27:notes">
            <a:extLst>
              <a:ext uri="{FF2B5EF4-FFF2-40B4-BE49-F238E27FC236}">
                <a16:creationId xmlns:a16="http://schemas.microsoft.com/office/drawing/2014/main" id="{66B21BD2-E9A6-B649-8571-BCBE67B572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152e39a8589_2_27:notes">
            <a:extLst>
              <a:ext uri="{FF2B5EF4-FFF2-40B4-BE49-F238E27FC236}">
                <a16:creationId xmlns:a16="http://schemas.microsoft.com/office/drawing/2014/main" id="{52218077-FA2A-9275-633C-D2F3CC9E0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Hyperscalers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→ Ireland (28% of grid datacenters usage in 2031), Northern VA (50% in 2038)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534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C43BBBFA-5956-7431-CD9C-277DC88D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2e39a8589_2_27:notes">
            <a:extLst>
              <a:ext uri="{FF2B5EF4-FFF2-40B4-BE49-F238E27FC236}">
                <a16:creationId xmlns:a16="http://schemas.microsoft.com/office/drawing/2014/main" id="{66B21BD2-E9A6-B649-8571-BCBE67B572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152e39a8589_2_27:notes">
            <a:extLst>
              <a:ext uri="{FF2B5EF4-FFF2-40B4-BE49-F238E27FC236}">
                <a16:creationId xmlns:a16="http://schemas.microsoft.com/office/drawing/2014/main" id="{52218077-FA2A-9275-633C-D2F3CC9E0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Hyperscalers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→ Ireland (28% of grid datacenters usage in 2031), Northern VA (50% in 2038)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885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2e39a8589_7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52e39a8589_7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instance, Google, Microsoft, Facebook, Apple, Amazon, and others have pledged to reach carbon neutrality over the next decade.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talk we explore, what role computer systems and architecture researchers and developers can play in achieving sustainable computing going forward. </a:t>
            </a:r>
            <a:endParaRPr/>
          </a:p>
        </p:txBody>
      </p:sp>
      <p:sp>
        <p:nvSpPr>
          <p:cNvPr id="321" name="Google Shape;321;g152e39a8589_7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6B73A634-4D21-AEFA-885D-2AB490449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2e39a8589_2_27:notes">
            <a:extLst>
              <a:ext uri="{FF2B5EF4-FFF2-40B4-BE49-F238E27FC236}">
                <a16:creationId xmlns:a16="http://schemas.microsoft.com/office/drawing/2014/main" id="{8FA67DB6-1EFD-FD87-3E9E-095B34813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152e39a8589_2_27:notes">
            <a:extLst>
              <a:ext uri="{FF2B5EF4-FFF2-40B4-BE49-F238E27FC236}">
                <a16:creationId xmlns:a16="http://schemas.microsoft.com/office/drawing/2014/main" id="{3BEBE289-B837-A451-4DE8-B01CEAD6F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Hyperscalers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→ Ireland (28% of grid datacenters usage in 2031), Northern VA (50% in 2038)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67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1500" y="2089377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71500" y="3867150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71500" y="4286250"/>
            <a:ext cx="8001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8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374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446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Wordmark-Cover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6636" y="1905000"/>
            <a:ext cx="378994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90" r:id="rId4"/>
    <p:sldLayoutId id="214748369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Leo Han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</a:p>
        </p:txBody>
      </p:sp>
      <p:pic>
        <p:nvPicPr>
          <p:cNvPr id="239" name="Google Shape;239;p44"/>
          <p:cNvPicPr preferRelativeResize="0"/>
          <p:nvPr/>
        </p:nvPicPr>
        <p:blipFill rotWithShape="1">
          <a:blip r:embed="rId4">
            <a:alphaModFix/>
          </a:blip>
          <a:srcRect l="8615" r="9181"/>
          <a:stretch/>
        </p:blipFill>
        <p:spPr>
          <a:xfrm>
            <a:off x="3490941" y="2745369"/>
            <a:ext cx="1898508" cy="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404995" y="464246"/>
            <a:ext cx="8235263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200" b="1" dirty="0">
                <a:latin typeface="FreightSansLFPro" panose="02000506030000020004" pitchFamily="2" charset="77"/>
              </a:rPr>
              <a:t>SRC decadal plan calls attention to ICT rising energy footprint</a:t>
            </a:r>
            <a:endParaRPr sz="2200" b="1" dirty="0">
              <a:latin typeface="FreightSansLFPro" panose="02000506030000020004" pitchFamily="2" charset="77"/>
            </a:endParaRPr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DC2BC-0A83-113B-F031-70AC669952BF}"/>
              </a:ext>
            </a:extLst>
          </p:cNvPr>
          <p:cNvSpPr txBox="1"/>
          <p:nvPr/>
        </p:nvSpPr>
        <p:spPr>
          <a:xfrm>
            <a:off x="351371" y="1022097"/>
            <a:ext cx="843848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91919"/>
                </a:solidFill>
                <a:effectLst/>
                <a:latin typeface="FreightSansLFPro" panose="02000506030000020004" pitchFamily="2" charset="77"/>
              </a:rPr>
              <a:t>Ever-rising energy demand for computing vs. global energy production is creating new risk,</a:t>
            </a:r>
          </a:p>
          <a:p>
            <a:pPr algn="ctr"/>
            <a:r>
              <a:rPr lang="en-US" sz="1600" dirty="0">
                <a:solidFill>
                  <a:srgbClr val="191919"/>
                </a:solidFill>
                <a:effectLst/>
                <a:latin typeface="FreightSansLFPro" panose="02000506030000020004" pitchFamily="2" charset="77"/>
              </a:rPr>
              <a:t> and new computing paradigms offer opportunities to dramatically improve energy efficiency. </a:t>
            </a:r>
            <a:endParaRPr lang="en-US" sz="1600" dirty="0">
              <a:effectLst/>
              <a:latin typeface="FreightSansLFPro" panose="02000506030000020004" pitchFamily="2" charset="77"/>
            </a:endParaRP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B9045CA9-DD4A-92DD-F366-B4ED00240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11" y="1729065"/>
            <a:ext cx="4272864" cy="3128948"/>
          </a:xfrm>
          <a:prstGeom prst="rect">
            <a:avLst/>
          </a:prstGeom>
        </p:spPr>
      </p:pic>
      <p:pic>
        <p:nvPicPr>
          <p:cNvPr id="10" name="Picture 9" descr="A picture containing text, outdoor object, web&#10;&#10;Description automatically generated">
            <a:extLst>
              <a:ext uri="{FF2B5EF4-FFF2-40B4-BE49-F238E27FC236}">
                <a16:creationId xmlns:a16="http://schemas.microsoft.com/office/drawing/2014/main" id="{C15C1D25-3178-0977-C573-4E3C4AF33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36"/>
          <a:stretch/>
        </p:blipFill>
        <p:spPr>
          <a:xfrm>
            <a:off x="404995" y="1713452"/>
            <a:ext cx="3583572" cy="31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64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BB8D8-E65D-0398-4013-EB5C12527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B9417-BCF0-CA88-47AC-0210511F127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Google Shape;317;p50">
            <a:extLst>
              <a:ext uri="{FF2B5EF4-FFF2-40B4-BE49-F238E27FC236}">
                <a16:creationId xmlns:a16="http://schemas.microsoft.com/office/drawing/2014/main" id="{22F72F18-C138-C139-67C7-A6B94EF01B48}"/>
              </a:ext>
            </a:extLst>
          </p:cNvPr>
          <p:cNvSpPr txBox="1">
            <a:spLocks/>
          </p:cNvSpPr>
          <p:nvPr/>
        </p:nvSpPr>
        <p:spPr>
          <a:xfrm>
            <a:off x="628650" y="2110624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  <a:buSzPts val="2100"/>
            </a:pPr>
            <a:r>
              <a:rPr lang="en-US"/>
              <a:t>DCL</a:t>
            </a:r>
          </a:p>
          <a:p>
            <a:pPr>
              <a:spcBef>
                <a:spcPts val="0"/>
              </a:spcBef>
              <a:buSzPts val="2100"/>
            </a:pPr>
            <a:r>
              <a:rPr lang="en-US"/>
              <a:t>VMWare NGSDI</a:t>
            </a:r>
          </a:p>
          <a:p>
            <a:pPr>
              <a:spcBef>
                <a:spcPts val="0"/>
              </a:spcBef>
              <a:buSzPts val="2100"/>
            </a:pPr>
            <a:r>
              <a:rPr lang="en-US"/>
              <a:t>SRC Decadal Plan</a:t>
            </a:r>
            <a:endParaRPr lang="en-US" dirty="0"/>
          </a:p>
        </p:txBody>
      </p:sp>
      <p:sp>
        <p:nvSpPr>
          <p:cNvPr id="6" name="Google Shape;359;p55">
            <a:extLst>
              <a:ext uri="{FF2B5EF4-FFF2-40B4-BE49-F238E27FC236}">
                <a16:creationId xmlns:a16="http://schemas.microsoft.com/office/drawing/2014/main" id="{FAC4CACB-1AA5-4A4A-CA9B-322D37201EA6}"/>
              </a:ext>
            </a:extLst>
          </p:cNvPr>
          <p:cNvSpPr txBox="1">
            <a:spLocks/>
          </p:cNvSpPr>
          <p:nvPr/>
        </p:nvSpPr>
        <p:spPr>
          <a:xfrm>
            <a:off x="397217" y="419733"/>
            <a:ext cx="8235263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2200" b="1" dirty="0">
                <a:latin typeface="FreightSansLFPro" panose="02000506030000020004" pitchFamily="2" charset="77"/>
              </a:rPr>
              <a:t>NSF Dear Colleague Letter on Sustainable Computing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BDF7DBA-D8F2-3A3C-B407-5960D07F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5" y="915875"/>
            <a:ext cx="8063269" cy="3795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A3A9F9-AC22-CB7C-0CB7-218A65E7503E}"/>
              </a:ext>
            </a:extLst>
          </p:cNvPr>
          <p:cNvSpPr txBox="1"/>
          <p:nvPr/>
        </p:nvSpPr>
        <p:spPr>
          <a:xfrm>
            <a:off x="483215" y="478137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www.nsf.gov</a:t>
            </a:r>
            <a:r>
              <a:rPr lang="en-US" sz="1100" dirty="0"/>
              <a:t>/pubs/2022/nsf22060/nsf22060.jsp</a:t>
            </a:r>
          </a:p>
        </p:txBody>
      </p:sp>
    </p:spTree>
    <p:extLst>
      <p:ext uri="{BB962C8B-B14F-4D97-AF65-F5344CB8AC3E}">
        <p14:creationId xmlns:p14="http://schemas.microsoft.com/office/powerpoint/2010/main" val="293596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5477B-B207-836C-78A6-E4859436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87" y="857250"/>
            <a:ext cx="3634740" cy="217398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NSF Expeditions in Computing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723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B9554F8-18CF-5277-FDC8-3F2372EB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717" y="404748"/>
            <a:ext cx="4080750" cy="18363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422" y="3133311"/>
            <a:ext cx="3618306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6DD802A-D435-AC7C-DE4F-C29ABFF2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619"/>
          <a:stretch/>
        </p:blipFill>
        <p:spPr>
          <a:xfrm>
            <a:off x="4695717" y="2938120"/>
            <a:ext cx="4080750" cy="17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9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454368" y="510777"/>
            <a:ext cx="8235263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b="1" dirty="0">
                <a:latin typeface="FreightSansLFPro" panose="02000506030000020004" pitchFamily="2" charset="77"/>
              </a:rPr>
              <a:t>ACT Tutorial Motivation and Goals</a:t>
            </a:r>
            <a:endParaRPr b="1" dirty="0">
              <a:latin typeface="FreightSansLFPro" panose="02000506030000020004" pitchFamily="2" charset="77"/>
            </a:endParaRPr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D23B1-5F49-1C6F-8ECC-9DD65E970F8E}"/>
              </a:ext>
            </a:extLst>
          </p:cNvPr>
          <p:cNvSpPr txBox="1"/>
          <p:nvPr/>
        </p:nvSpPr>
        <p:spPr>
          <a:xfrm>
            <a:off x="628650" y="1104722"/>
            <a:ext cx="806098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Provide the necessary background and tools to enable researchers to incorporate sustainable as a first order design target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Provide a brief </a:t>
            </a:r>
            <a:r>
              <a:rPr lang="en-US" sz="2400" i="1" u="sng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overview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of the </a:t>
            </a:r>
            <a:r>
              <a:rPr lang="en-US" sz="2400" b="0" i="1" u="sng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sustainability implications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of modern systems,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Detail the ACT </a:t>
            </a:r>
            <a:r>
              <a:rPr lang="en-US" sz="2400" b="0" i="1" u="sng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methodology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,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FreightSansLFPro" panose="02000506030000020004" pitchFamily="2" charset="77"/>
              </a:rPr>
              <a:t>Demonstrate </a:t>
            </a:r>
            <a:r>
              <a:rPr lang="en-US" sz="2400" i="1" u="sng" dirty="0">
                <a:latin typeface="FreightSansLFPro" panose="02000506030000020004" pitchFamily="2" charset="77"/>
              </a:rPr>
              <a:t>how to use </a:t>
            </a:r>
            <a:r>
              <a:rPr lang="en-US" sz="2400" dirty="0">
                <a:latin typeface="FreightSansLFPro" panose="02000506030000020004" pitchFamily="2" charset="77"/>
              </a:rPr>
              <a:t>ACT,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Demonstrate </a:t>
            </a:r>
            <a:r>
              <a:rPr lang="en-US" sz="2400" b="0" i="1" u="sng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how to extend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137519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>
                <a:latin typeface="FreightSansLFPro" panose="02000506030000020004" pitchFamily="2" charset="77"/>
              </a:rPr>
              <a:t>ACT Tutorial: Today</a:t>
            </a:r>
            <a:endParaRPr lang="en-US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69495"/>
              </p:ext>
            </p:extLst>
          </p:nvPr>
        </p:nvGraphicFramePr>
        <p:xfrm>
          <a:off x="1383048" y="1229963"/>
          <a:ext cx="6948972" cy="27432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Welcome to the ACT tutorial!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0" y="1366913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99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>
          <a:extLst>
            <a:ext uri="{FF2B5EF4-FFF2-40B4-BE49-F238E27FC236}">
              <a16:creationId xmlns:a16="http://schemas.microsoft.com/office/drawing/2014/main" id="{27A7EFC1-9D7F-6D87-3839-826794FE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>
            <a:extLst>
              <a:ext uri="{FF2B5EF4-FFF2-40B4-BE49-F238E27FC236}">
                <a16:creationId xmlns:a16="http://schemas.microsoft.com/office/drawing/2014/main" id="{2C1119A4-0D04-1CC9-BBAF-9E8519E7DE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>
                <a:latin typeface="FreightSansLFPro" panose="02000506030000020004" pitchFamily="2" charset="77"/>
              </a:rPr>
              <a:t>ACT Tutorial: Today</a:t>
            </a:r>
            <a:endParaRPr lang="en-US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>
            <a:extLst>
              <a:ext uri="{FF2B5EF4-FFF2-40B4-BE49-F238E27FC236}">
                <a16:creationId xmlns:a16="http://schemas.microsoft.com/office/drawing/2014/main" id="{5C35E343-1982-3B66-8E8C-32C1DAD660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424B6DD-F980-EC72-BAC5-13781CC4F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932340"/>
              </p:ext>
            </p:extLst>
          </p:nvPr>
        </p:nvGraphicFramePr>
        <p:xfrm>
          <a:off x="377617" y="1340445"/>
          <a:ext cx="8568674" cy="31597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534971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3235290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  <a:gridCol w="3798413">
                  <a:extLst>
                    <a:ext uri="{9D8B030D-6E8A-4147-A177-3AD203B41FA5}">
                      <a16:colId xmlns:a16="http://schemas.microsoft.com/office/drawing/2014/main" val="203798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138342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3:30 – 4:30pm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Designing Cloud Servers for Lower Carbon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Jaylen Wang (Carnegie Melon University)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261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Extending ACT to evaluate HI and FPGA for Sustainable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Chetan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Choppal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(Arizona State University)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1906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Carbon-Efficient Optimization for Computing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Mariam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Elgamal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(Harvard University)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9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Silicon-Photonics for Sustainable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  <a:latin typeface="+mj-lt"/>
                        </a:rPr>
                        <a:t>Farbin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Fayza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(Boston University)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5046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Energy-/Carbon- Aware Evaluation of 3D IC Architectures with DCIM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Hyung Joon Byun (Cornell Tech)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06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lt"/>
                        </a:rPr>
                        <a:t>Group discussion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7897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64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28EA-76D5-CFA3-A1F8-3FA4819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D5CB9-9399-F304-BCBA-A6C55E64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3668"/>
            <a:ext cx="4354286" cy="5069832"/>
          </a:xfrm>
          <a:prstGeom prst="rect">
            <a:avLst/>
          </a:prstGeom>
        </p:spPr>
      </p:pic>
      <p:pic>
        <p:nvPicPr>
          <p:cNvPr id="7" name="Picture 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5E6A4842-EADF-5D84-A212-33442807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39" y="1392043"/>
            <a:ext cx="3092871" cy="30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>
          <a:extLst>
            <a:ext uri="{FF2B5EF4-FFF2-40B4-BE49-F238E27FC236}">
              <a16:creationId xmlns:a16="http://schemas.microsoft.com/office/drawing/2014/main" id="{9E867AA4-CD77-9682-7E1B-F9B6DEAB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>
            <a:extLst>
              <a:ext uri="{FF2B5EF4-FFF2-40B4-BE49-F238E27FC236}">
                <a16:creationId xmlns:a16="http://schemas.microsoft.com/office/drawing/2014/main" id="{B6F9F7A7-2A43-CCA5-395F-7C71E5D72A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>
                <a:latin typeface="FreightSansLFPro" panose="02000506030000020004" pitchFamily="2" charset="77"/>
              </a:rPr>
              <a:t>ACT Tutorial: Today</a:t>
            </a:r>
            <a:endParaRPr lang="en-US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>
            <a:extLst>
              <a:ext uri="{FF2B5EF4-FFF2-40B4-BE49-F238E27FC236}">
                <a16:creationId xmlns:a16="http://schemas.microsoft.com/office/drawing/2014/main" id="{B993B1E9-3F3A-23FA-5C90-BED1F10A03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55" name="Google Shape;555;p62">
            <a:extLst>
              <a:ext uri="{FF2B5EF4-FFF2-40B4-BE49-F238E27FC236}">
                <a16:creationId xmlns:a16="http://schemas.microsoft.com/office/drawing/2014/main" id="{4235A26D-A9A2-74AC-BAE8-41BD91CFF6F2}"/>
              </a:ext>
            </a:extLst>
          </p:cNvPr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3A78D1B-BF33-4092-3C06-A24857A83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276040"/>
              </p:ext>
            </p:extLst>
          </p:nvPr>
        </p:nvGraphicFramePr>
        <p:xfrm>
          <a:off x="1383048" y="1229963"/>
          <a:ext cx="6948972" cy="27432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Welcome to the ACT tutorial!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233ECE96-5A76-6BE6-3CC1-99B1232F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7" y="1803518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3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6"/>
          <p:cNvSpPr txBox="1"/>
          <p:nvPr/>
        </p:nvSpPr>
        <p:spPr>
          <a:xfrm>
            <a:off x="-23100" y="838250"/>
            <a:ext cx="9144000" cy="954300"/>
          </a:xfrm>
          <a:prstGeom prst="rect">
            <a:avLst/>
          </a:prstGeom>
          <a:solidFill>
            <a:srgbClr val="C00000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Climate change is an existential threat to our society that requires</a:t>
            </a:r>
            <a:endParaRPr sz="2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immediate, collective</a:t>
            </a:r>
            <a:r>
              <a:rPr lang="en" sz="2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actions across </a:t>
            </a:r>
            <a:r>
              <a:rPr lang="en" sz="2500" b="1" i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communities and industries</a:t>
            </a:r>
            <a:r>
              <a:rPr lang="en" sz="2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Computing incurs a growing environmental footprint</a:t>
            </a:r>
            <a:endParaRPr dirty="0"/>
          </a:p>
        </p:txBody>
      </p:sp>
      <p:sp>
        <p:nvSpPr>
          <p:cNvPr id="299" name="Google Shape;299;p49"/>
          <p:cNvSpPr txBox="1"/>
          <p:nvPr/>
        </p:nvSpPr>
        <p:spPr>
          <a:xfrm>
            <a:off x="2032551" y="1278450"/>
            <a:ext cx="56766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C00000"/>
                </a:solidFill>
              </a:rPr>
              <a:t>1.2-2.2</a:t>
            </a:r>
            <a:r>
              <a:rPr lang="en" sz="23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300" b="1" dirty="0">
                <a:solidFill>
                  <a:srgbClr val="C00000"/>
                </a:solidFill>
              </a:rPr>
              <a:t>B</a:t>
            </a:r>
            <a:r>
              <a:rPr lang="en" sz="23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illion tons of CO</a:t>
            </a:r>
            <a:r>
              <a:rPr lang="en" sz="2300" b="1" i="0" u="none" strike="noStrike" cap="none" baseline="-250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endParaRPr sz="2000" b="1" i="0" u="none" strike="noStrike" cap="none" baseline="-25000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" sz="20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On par with</a:t>
            </a:r>
            <a:r>
              <a:rPr lang="en" sz="20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the aviation industry’s footprin</a:t>
            </a:r>
            <a:r>
              <a:rPr lang="en" sz="2000" dirty="0">
                <a:solidFill>
                  <a:srgbClr val="151619"/>
                </a:solidFill>
              </a:rPr>
              <a:t>t</a:t>
            </a:r>
            <a:endParaRPr sz="2000" dirty="0">
              <a:solidFill>
                <a:srgbClr val="151619"/>
              </a:solidFill>
            </a:endParaRPr>
          </a:p>
          <a:p>
            <a:pPr marL="2159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" sz="20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2.1 - 3.9% </a:t>
            </a: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of worldwide emissions (Freitag</a:t>
            </a:r>
            <a:r>
              <a:rPr lang="en" sz="2000" dirty="0">
                <a:solidFill>
                  <a:srgbClr val="151619"/>
                </a:solidFill>
              </a:rPr>
              <a:t>’21)</a:t>
            </a:r>
            <a:endParaRPr sz="500" dirty="0"/>
          </a:p>
        </p:txBody>
      </p:sp>
      <p:cxnSp>
        <p:nvCxnSpPr>
          <p:cNvPr id="300" name="Google Shape;300;p49"/>
          <p:cNvCxnSpPr>
            <a:stCxn id="301" idx="3"/>
            <a:endCxn id="302" idx="1"/>
          </p:cNvCxnSpPr>
          <p:nvPr/>
        </p:nvCxnSpPr>
        <p:spPr>
          <a:xfrm>
            <a:off x="2466047" y="3145897"/>
            <a:ext cx="1537800" cy="0"/>
          </a:xfrm>
          <a:prstGeom prst="straightConnector1">
            <a:avLst/>
          </a:prstGeom>
          <a:noFill/>
          <a:ln w="38100" cap="flat" cmpd="sng">
            <a:solidFill>
              <a:srgbClr val="272B3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3" name="Google Shape;303;p49"/>
          <p:cNvCxnSpPr>
            <a:stCxn id="302" idx="3"/>
          </p:cNvCxnSpPr>
          <p:nvPr/>
        </p:nvCxnSpPr>
        <p:spPr>
          <a:xfrm>
            <a:off x="5301479" y="3145897"/>
            <a:ext cx="1537800" cy="0"/>
          </a:xfrm>
          <a:prstGeom prst="straightConnector1">
            <a:avLst/>
          </a:prstGeom>
          <a:noFill/>
          <a:ln w="38100" cap="flat" cmpd="sng">
            <a:solidFill>
              <a:srgbClr val="272B3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04" name="Google Shape;304;p49"/>
          <p:cNvSpPr txBox="1"/>
          <p:nvPr/>
        </p:nvSpPr>
        <p:spPr>
          <a:xfrm>
            <a:off x="1230145" y="3947125"/>
            <a:ext cx="1174233" cy="32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sz="500" dirty="0"/>
          </a:p>
        </p:txBody>
      </p:sp>
      <p:sp>
        <p:nvSpPr>
          <p:cNvPr id="305" name="Google Shape;305;p49"/>
          <p:cNvSpPr txBox="1"/>
          <p:nvPr/>
        </p:nvSpPr>
        <p:spPr>
          <a:xfrm>
            <a:off x="3584951" y="3968992"/>
            <a:ext cx="2135485" cy="3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 sz="500" dirty="0"/>
          </a:p>
        </p:txBody>
      </p:sp>
      <p:sp>
        <p:nvSpPr>
          <p:cNvPr id="306" name="Google Shape;306;p49"/>
          <p:cNvSpPr txBox="1"/>
          <p:nvPr/>
        </p:nvSpPr>
        <p:spPr>
          <a:xfrm>
            <a:off x="6556880" y="3736728"/>
            <a:ext cx="1859540" cy="77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center</a:t>
            </a:r>
            <a:endParaRPr sz="500" dirty="0"/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76" y="2497111"/>
            <a:ext cx="1297572" cy="129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 descr="Logic Plus Icon Data Centre - Data Center Clipart - Full Size Clipart  (#3190827) - PinClip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9340" y="2497112"/>
            <a:ext cx="1297571" cy="129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 descr="Cloud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5920" y="3213938"/>
            <a:ext cx="739207" cy="68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 descr="Radio Tower Icon - Vector Graphics PNG Image | Transparent PNG Free 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3908" y="2465463"/>
            <a:ext cx="1297571" cy="136086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/>
          <p:nvPr/>
        </p:nvSpPr>
        <p:spPr>
          <a:xfrm>
            <a:off x="628650" y="4421819"/>
            <a:ext cx="7641593" cy="59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300"/>
              <a:buFont typeface="Arial"/>
              <a:buNone/>
            </a:pPr>
            <a:r>
              <a:rPr lang="en" sz="23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Computing’s emissions are rising given its growing demand!</a:t>
            </a:r>
            <a:endParaRPr sz="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1B881F08-DEA6-3E7E-C899-4A224BCAC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>
            <a:extLst>
              <a:ext uri="{FF2B5EF4-FFF2-40B4-BE49-F238E27FC236}">
                <a16:creationId xmlns:a16="http://schemas.microsoft.com/office/drawing/2014/main" id="{3C244055-990D-0D36-73E1-6AF35DE36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5951"/>
            <a:ext cx="8520600" cy="572700"/>
          </a:xfrm>
        </p:spPr>
        <p:txBody>
          <a:bodyPr spcFirstLastPara="1" wrap="square" lIns="34275" tIns="17150" rIns="34275" bIns="1715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Growing rate of data center energy consumption </a:t>
            </a:r>
            <a:endParaRPr lang="en-US" sz="2800" dirty="0"/>
          </a:p>
        </p:txBody>
      </p:sp>
      <p:sp>
        <p:nvSpPr>
          <p:cNvPr id="297" name="Google Shape;297;p49" hidden="1">
            <a:extLst>
              <a:ext uri="{FF2B5EF4-FFF2-40B4-BE49-F238E27FC236}">
                <a16:creationId xmlns:a16="http://schemas.microsoft.com/office/drawing/2014/main" id="{18E33EDE-B931-49EB-1E46-8D6129BF62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E5CF711-DC30-5AF7-E9AA-843962580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103" y="-3067050"/>
            <a:ext cx="1155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8F3AF13-AEC2-7AE0-AD3E-E948E731D127}"/>
              </a:ext>
            </a:extLst>
          </p:cNvPr>
          <p:cNvGraphicFramePr>
            <a:graphicFrameLocks/>
          </p:cNvGraphicFramePr>
          <p:nvPr/>
        </p:nvGraphicFramePr>
        <p:xfrm>
          <a:off x="790647" y="1111292"/>
          <a:ext cx="8041653" cy="3341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Google Shape;298;p49">
            <a:extLst>
              <a:ext uri="{FF2B5EF4-FFF2-40B4-BE49-F238E27FC236}">
                <a16:creationId xmlns:a16="http://schemas.microsoft.com/office/drawing/2014/main" id="{323D55EE-2B9E-6714-2361-631DCCF3F2D1}"/>
              </a:ext>
            </a:extLst>
          </p:cNvPr>
          <p:cNvSpPr txBox="1">
            <a:spLocks/>
          </p:cNvSpPr>
          <p:nvPr/>
        </p:nvSpPr>
        <p:spPr>
          <a:xfrm rot="16200000">
            <a:off x="-1166374" y="2495613"/>
            <a:ext cx="33413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600" dirty="0"/>
              <a:t>Annual electricity consumption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(TWh)</a:t>
            </a:r>
          </a:p>
        </p:txBody>
      </p:sp>
    </p:spTree>
    <p:extLst>
      <p:ext uri="{BB962C8B-B14F-4D97-AF65-F5344CB8AC3E}">
        <p14:creationId xmlns:p14="http://schemas.microsoft.com/office/powerpoint/2010/main" val="112449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1B881F08-DEA6-3E7E-C899-4A224BCAC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>
            <a:extLst>
              <a:ext uri="{FF2B5EF4-FFF2-40B4-BE49-F238E27FC236}">
                <a16:creationId xmlns:a16="http://schemas.microsoft.com/office/drawing/2014/main" id="{3C244055-990D-0D36-73E1-6AF35DE36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5951"/>
            <a:ext cx="8520600" cy="572700"/>
          </a:xfrm>
        </p:spPr>
        <p:txBody>
          <a:bodyPr spcFirstLastPara="1" wrap="square" lIns="34275" tIns="17150" rIns="34275" bIns="1715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Growing rate of data center energy consumption </a:t>
            </a:r>
            <a:endParaRPr lang="en-US" sz="2800" dirty="0"/>
          </a:p>
        </p:txBody>
      </p:sp>
      <p:sp>
        <p:nvSpPr>
          <p:cNvPr id="297" name="Google Shape;297;p49" hidden="1">
            <a:extLst>
              <a:ext uri="{FF2B5EF4-FFF2-40B4-BE49-F238E27FC236}">
                <a16:creationId xmlns:a16="http://schemas.microsoft.com/office/drawing/2014/main" id="{18E33EDE-B931-49EB-1E46-8D6129BF62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E5CF711-DC30-5AF7-E9AA-843962580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103" y="-3067050"/>
            <a:ext cx="1155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8F3AF13-AEC2-7AE0-AD3E-E948E731D127}"/>
              </a:ext>
            </a:extLst>
          </p:cNvPr>
          <p:cNvGraphicFramePr>
            <a:graphicFrameLocks/>
          </p:cNvGraphicFramePr>
          <p:nvPr/>
        </p:nvGraphicFramePr>
        <p:xfrm>
          <a:off x="790647" y="1111292"/>
          <a:ext cx="8041653" cy="3341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Google Shape;298;p49">
            <a:extLst>
              <a:ext uri="{FF2B5EF4-FFF2-40B4-BE49-F238E27FC236}">
                <a16:creationId xmlns:a16="http://schemas.microsoft.com/office/drawing/2014/main" id="{323D55EE-2B9E-6714-2361-631DCCF3F2D1}"/>
              </a:ext>
            </a:extLst>
          </p:cNvPr>
          <p:cNvSpPr txBox="1">
            <a:spLocks/>
          </p:cNvSpPr>
          <p:nvPr/>
        </p:nvSpPr>
        <p:spPr>
          <a:xfrm rot="16200000">
            <a:off x="-1166374" y="2495613"/>
            <a:ext cx="33413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600" dirty="0"/>
              <a:t>Annual electricity consumption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(TWh)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A4AE4F-15A9-A8E6-5922-D8AB2EF238DD}"/>
              </a:ext>
            </a:extLst>
          </p:cNvPr>
          <p:cNvCxnSpPr>
            <a:cxnSpLocks/>
          </p:cNvCxnSpPr>
          <p:nvPr/>
        </p:nvCxnSpPr>
        <p:spPr>
          <a:xfrm>
            <a:off x="1504545" y="2302212"/>
            <a:ext cx="3631221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0783E1-69FF-B4A3-311F-3C293B9F192F}"/>
              </a:ext>
            </a:extLst>
          </p:cNvPr>
          <p:cNvSpPr txBox="1"/>
          <p:nvPr/>
        </p:nvSpPr>
        <p:spPr>
          <a:xfrm>
            <a:off x="2664652" y="2171407"/>
            <a:ext cx="882702" cy="26161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25% CAGR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AE7E8D-034B-763F-02DF-2A2912D015ED}"/>
              </a:ext>
            </a:extLst>
          </p:cNvPr>
          <p:cNvCxnSpPr>
            <a:cxnSpLocks/>
          </p:cNvCxnSpPr>
          <p:nvPr/>
        </p:nvCxnSpPr>
        <p:spPr>
          <a:xfrm>
            <a:off x="5758774" y="2302212"/>
            <a:ext cx="1562911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DD2127-6F05-836A-840B-71DE1709F7E8}"/>
              </a:ext>
            </a:extLst>
          </p:cNvPr>
          <p:cNvSpPr txBox="1"/>
          <p:nvPr/>
        </p:nvSpPr>
        <p:spPr>
          <a:xfrm>
            <a:off x="6127069" y="2171407"/>
            <a:ext cx="882702" cy="26161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20% CAGR</a:t>
            </a:r>
          </a:p>
        </p:txBody>
      </p:sp>
    </p:spTree>
    <p:extLst>
      <p:ext uri="{BB962C8B-B14F-4D97-AF65-F5344CB8AC3E}">
        <p14:creationId xmlns:p14="http://schemas.microsoft.com/office/powerpoint/2010/main" val="231553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1B881F08-DEA6-3E7E-C899-4A224BCAC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>
            <a:extLst>
              <a:ext uri="{FF2B5EF4-FFF2-40B4-BE49-F238E27FC236}">
                <a16:creationId xmlns:a16="http://schemas.microsoft.com/office/drawing/2014/main" id="{3C244055-990D-0D36-73E1-6AF35DE36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5951"/>
            <a:ext cx="8520600" cy="572700"/>
          </a:xfrm>
        </p:spPr>
        <p:txBody>
          <a:bodyPr spcFirstLastPara="1" wrap="square" lIns="34275" tIns="17150" rIns="34275" bIns="1715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Growing rate of data center energy consumption </a:t>
            </a:r>
            <a:endParaRPr lang="en-US" sz="2800" dirty="0"/>
          </a:p>
        </p:txBody>
      </p:sp>
      <p:sp>
        <p:nvSpPr>
          <p:cNvPr id="297" name="Google Shape;297;p49" hidden="1">
            <a:extLst>
              <a:ext uri="{FF2B5EF4-FFF2-40B4-BE49-F238E27FC236}">
                <a16:creationId xmlns:a16="http://schemas.microsoft.com/office/drawing/2014/main" id="{18E33EDE-B931-49EB-1E46-8D6129BF62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E5CF711-DC30-5AF7-E9AA-843962580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103" y="-3067050"/>
            <a:ext cx="1155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8F3AF13-AEC2-7AE0-AD3E-E948E731D127}"/>
              </a:ext>
            </a:extLst>
          </p:cNvPr>
          <p:cNvGraphicFramePr>
            <a:graphicFrameLocks/>
          </p:cNvGraphicFramePr>
          <p:nvPr/>
        </p:nvGraphicFramePr>
        <p:xfrm>
          <a:off x="790647" y="1111292"/>
          <a:ext cx="8041653" cy="3341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Google Shape;298;p49">
            <a:extLst>
              <a:ext uri="{FF2B5EF4-FFF2-40B4-BE49-F238E27FC236}">
                <a16:creationId xmlns:a16="http://schemas.microsoft.com/office/drawing/2014/main" id="{323D55EE-2B9E-6714-2361-631DCCF3F2D1}"/>
              </a:ext>
            </a:extLst>
          </p:cNvPr>
          <p:cNvSpPr txBox="1">
            <a:spLocks/>
          </p:cNvSpPr>
          <p:nvPr/>
        </p:nvSpPr>
        <p:spPr>
          <a:xfrm rot="16200000">
            <a:off x="-1166374" y="2495613"/>
            <a:ext cx="33413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600" dirty="0"/>
              <a:t>Annual electricity consumption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(TWh)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7ACFDC-DAF6-E92C-3A00-9017E3D981FD}"/>
              </a:ext>
            </a:extLst>
          </p:cNvPr>
          <p:cNvCxnSpPr>
            <a:cxnSpLocks/>
          </p:cNvCxnSpPr>
          <p:nvPr/>
        </p:nvCxnSpPr>
        <p:spPr>
          <a:xfrm>
            <a:off x="1161907" y="1828800"/>
            <a:ext cx="750083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D8F256-8520-5C8A-C54C-505C3BFE390A}"/>
              </a:ext>
            </a:extLst>
          </p:cNvPr>
          <p:cNvSpPr txBox="1"/>
          <p:nvPr/>
        </p:nvSpPr>
        <p:spPr>
          <a:xfrm>
            <a:off x="1161907" y="1259413"/>
            <a:ext cx="596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Annual increase in US renewables (7% CAGR)</a:t>
            </a:r>
          </a:p>
          <a:p>
            <a:pPr algn="ctr"/>
            <a:r>
              <a:rPr lang="en-US" i="1" dirty="0">
                <a:solidFill>
                  <a:srgbClr val="C00000"/>
                </a:solidFill>
              </a:rPr>
              <a:t>Data center growth accounts for ~45% of new renewables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E7B7F0-03D5-B17B-11C4-E7215C8C4CDB}"/>
              </a:ext>
            </a:extLst>
          </p:cNvPr>
          <p:cNvCxnSpPr>
            <a:cxnSpLocks/>
          </p:cNvCxnSpPr>
          <p:nvPr/>
        </p:nvCxnSpPr>
        <p:spPr>
          <a:xfrm>
            <a:off x="1504545" y="2302212"/>
            <a:ext cx="3631221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227746-4A10-8123-2522-EFBD07E0C351}"/>
              </a:ext>
            </a:extLst>
          </p:cNvPr>
          <p:cNvSpPr txBox="1"/>
          <p:nvPr/>
        </p:nvSpPr>
        <p:spPr>
          <a:xfrm>
            <a:off x="2664652" y="2171407"/>
            <a:ext cx="882702" cy="26161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25% CAGR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7BFC11-C8A7-0B63-D158-220694FF8EDF}"/>
              </a:ext>
            </a:extLst>
          </p:cNvPr>
          <p:cNvCxnSpPr>
            <a:cxnSpLocks/>
          </p:cNvCxnSpPr>
          <p:nvPr/>
        </p:nvCxnSpPr>
        <p:spPr>
          <a:xfrm>
            <a:off x="5758774" y="2302212"/>
            <a:ext cx="1562911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CC3A27-F0D8-B3FE-A8D9-67995612C88C}"/>
              </a:ext>
            </a:extLst>
          </p:cNvPr>
          <p:cNvSpPr txBox="1"/>
          <p:nvPr/>
        </p:nvSpPr>
        <p:spPr>
          <a:xfrm>
            <a:off x="6127069" y="2171407"/>
            <a:ext cx="882702" cy="26161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20% CAGR</a:t>
            </a:r>
          </a:p>
        </p:txBody>
      </p:sp>
    </p:spTree>
    <p:extLst>
      <p:ext uri="{BB962C8B-B14F-4D97-AF65-F5344CB8AC3E}">
        <p14:creationId xmlns:p14="http://schemas.microsoft.com/office/powerpoint/2010/main" val="293698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1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1006" y="718244"/>
            <a:ext cx="5443717" cy="142411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26" name="Google Shape;326;p51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364" y="2027871"/>
            <a:ext cx="5443717" cy="147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 descr="Graphical user interfa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89693" y="911103"/>
            <a:ext cx="2828892" cy="268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 descr="Graphical user interface, text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39753" y="3592927"/>
            <a:ext cx="3238866" cy="146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 descr="Dia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036" y="3488041"/>
            <a:ext cx="5443717" cy="16364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50">
            <a:extLst>
              <a:ext uri="{FF2B5EF4-FFF2-40B4-BE49-F238E27FC236}">
                <a16:creationId xmlns:a16="http://schemas.microsoft.com/office/drawing/2014/main" id="{AEF0A3E0-4D6F-71CA-D6C2-6D2B3B66D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485" y="19033"/>
            <a:ext cx="825979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Tech. companies are pledging carbon neutrality</a:t>
            </a:r>
            <a:endParaRPr sz="3200" b="1" dirty="0">
              <a:latin typeface="FreightSansLFPro" panose="02000506030000020004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FEC96156-84F0-09BB-5BA4-993AAF83E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F25F54F-F088-D9CA-39E8-B4ADB5C02F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6980"/>
            <a:ext cx="4572000" cy="529268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411A94-7AF5-96A4-ACB6-5EC075B04F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6980"/>
            <a:ext cx="4572000" cy="5345725"/>
          </a:xfrm>
          <a:prstGeom prst="rect">
            <a:avLst/>
          </a:prstGeom>
        </p:spPr>
      </p:pic>
      <p:sp>
        <p:nvSpPr>
          <p:cNvPr id="297" name="Google Shape;297;p49" hidden="1">
            <a:extLst>
              <a:ext uri="{FF2B5EF4-FFF2-40B4-BE49-F238E27FC236}">
                <a16:creationId xmlns:a16="http://schemas.microsoft.com/office/drawing/2014/main" id="{609D4F61-2F0E-A732-921E-1E4F146B14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A409B6E-AD1C-3ACE-E9F2-3EEDFF8A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103" y="-3067050"/>
            <a:ext cx="1155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ACE3D-4958-7716-12D8-8765177E847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762" y="1883028"/>
            <a:ext cx="4261688" cy="260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graph with green dots and black text&#10;&#10;Description automatically generated">
            <a:extLst>
              <a:ext uri="{FF2B5EF4-FFF2-40B4-BE49-F238E27FC236}">
                <a16:creationId xmlns:a16="http://schemas.microsoft.com/office/drawing/2014/main" id="{89EFB4B1-2FE1-4EDD-F511-DE946173AC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793093" y="1883028"/>
            <a:ext cx="4231331" cy="260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0755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Facebook 2018 Presentation Colors">
      <a:dk1>
        <a:srgbClr val="4E5665"/>
      </a:dk1>
      <a:lt1>
        <a:srgbClr val="FFFFFF"/>
      </a:lt1>
      <a:dk2>
        <a:srgbClr val="898F9C"/>
      </a:dk2>
      <a:lt2>
        <a:srgbClr val="E9EAED"/>
      </a:lt2>
      <a:accent1>
        <a:srgbClr val="4167B2"/>
      </a:accent1>
      <a:accent2>
        <a:srgbClr val="6BCDBB"/>
      </a:accent2>
      <a:accent3>
        <a:srgbClr val="54C7EC"/>
      </a:accent3>
      <a:accent4>
        <a:srgbClr val="F34F46"/>
      </a:accent4>
      <a:accent5>
        <a:srgbClr val="F7923B"/>
      </a:accent5>
      <a:accent6>
        <a:srgbClr val="5890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888</Words>
  <Application>Microsoft Macintosh PowerPoint</Application>
  <PresentationFormat>On-screen Show (16:9)</PresentationFormat>
  <Paragraphs>142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FreightSansLFPro</vt:lpstr>
      <vt:lpstr>Merriweather Sans</vt:lpstr>
      <vt:lpstr>Arial</vt:lpstr>
      <vt:lpstr>Helvetica Neue</vt:lpstr>
      <vt:lpstr>Calibri</vt:lpstr>
      <vt:lpstr>Simple Light</vt:lpstr>
      <vt:lpstr>White</vt:lpstr>
      <vt:lpstr>Office Theme</vt:lpstr>
      <vt:lpstr>ACT: Architectural Carbon Modeling Tools</vt:lpstr>
      <vt:lpstr>PowerPoint Presentation</vt:lpstr>
      <vt:lpstr>PowerPoint Presentation</vt:lpstr>
      <vt:lpstr>Computing incurs a growing environmental footprint</vt:lpstr>
      <vt:lpstr>Growing rate of data center energy consumption </vt:lpstr>
      <vt:lpstr>Growing rate of data center energy consumption </vt:lpstr>
      <vt:lpstr>Growing rate of data center energy consumption </vt:lpstr>
      <vt:lpstr>Tech. companies are pledging carbon neutrality</vt:lpstr>
      <vt:lpstr>PowerPoint Presentation</vt:lpstr>
      <vt:lpstr>SRC decadal plan calls attention to ICT rising energy footprint</vt:lpstr>
      <vt:lpstr>PowerPoint Presentation</vt:lpstr>
      <vt:lpstr>NSF Expeditions in Computing</vt:lpstr>
      <vt:lpstr>ACT Tutorial Motivation and Goals</vt:lpstr>
      <vt:lpstr>ACT Tutorial: Today</vt:lpstr>
      <vt:lpstr>ACT Tutorial: Today</vt:lpstr>
      <vt:lpstr>Sign up! </vt:lpstr>
      <vt:lpstr>ACT Tutorial: Today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40</cp:revision>
  <dcterms:modified xsi:type="dcterms:W3CDTF">2024-11-02T16:20:49Z</dcterms:modified>
  <cp:category/>
</cp:coreProperties>
</file>